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5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75" autoAdjust="0"/>
    <p:restoredTop sz="95179" autoAdjust="0"/>
  </p:normalViewPr>
  <p:slideViewPr>
    <p:cSldViewPr snapToGrid="0">
      <p:cViewPr varScale="1">
        <p:scale>
          <a:sx n="96" d="100"/>
          <a:sy n="96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58720-6180-4734-A466-649DDE00C433}" type="datetimeFigureOut">
              <a:rPr lang="en-US" smtClean="0"/>
              <a:t>6/28/18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7F5C9-B803-4E79-B713-C5A9CEEAE0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5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37395-3BD7-464C-BF63-CF38D12610B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13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2DC_GLIL_IS_696971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3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14867" y="6432551"/>
            <a:ext cx="11345333" cy="3032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700" dirty="0">
                <a:solidFill>
                  <a:srgbClr val="404040">
                    <a:lumMod val="75000"/>
                    <a:lumOff val="25000"/>
                  </a:srgbClr>
                </a:solidFill>
                <a:latin typeface="H Futura Heavy"/>
                <a:cs typeface="H Futura Heavy"/>
              </a:rPr>
              <a:t>CONFIDENTIAL AND PROPRIETARY ©2017 DISCOVER FINANCIAL SERVICES</a:t>
            </a:r>
          </a:p>
        </p:txBody>
      </p:sp>
      <p:pic>
        <p:nvPicPr>
          <p:cNvPr id="6" name="Picture 8" descr="logo_powerpoint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5951" y="2449514"/>
            <a:ext cx="5738283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90785"/>
            <a:ext cx="8534400" cy="65018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>
                <a:solidFill>
                  <a:srgbClr val="313231"/>
                </a:solidFill>
                <a:latin typeface="+mn-lt"/>
                <a:ea typeface="+mj-ea"/>
                <a:cs typeface="H Futura Heavy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828800" y="3513136"/>
            <a:ext cx="8534400" cy="768579"/>
          </a:xfrm>
        </p:spPr>
        <p:txBody>
          <a:bodyPr>
            <a:normAutofit/>
          </a:bodyPr>
          <a:lstStyle>
            <a:lvl1pPr marL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200" b="0" kern="1200" dirty="0">
                <a:solidFill>
                  <a:srgbClr val="313231"/>
                </a:solidFill>
                <a:latin typeface="+mj-lt"/>
                <a:ea typeface="+mj-ea"/>
                <a:cs typeface="H Futura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12217" y="5167314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80000"/>
              </a:lnSpc>
              <a:defRPr sz="1600">
                <a:solidFill>
                  <a:srgbClr val="313231"/>
                </a:solidFill>
                <a:latin typeface="+mn-lt"/>
                <a:ea typeface="H Futura Heavy"/>
                <a:cs typeface="H Futura Heavy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9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189" y="431040"/>
            <a:ext cx="10504988" cy="76809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190" y="1371486"/>
            <a:ext cx="902457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46F10-9322-4150-B64D-141386CBCC15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78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62000" y="3282950"/>
            <a:ext cx="10568517" cy="0"/>
          </a:xfrm>
          <a:prstGeom prst="line">
            <a:avLst/>
          </a:prstGeom>
          <a:ln w="6350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7" descr="logo_powerpoin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7317" y="5938839"/>
            <a:ext cx="2504016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331" y="2429164"/>
            <a:ext cx="10363200" cy="768096"/>
          </a:xfrm>
        </p:spPr>
        <p:txBody>
          <a:bodyPr anchor="b">
            <a:normAutofit/>
          </a:bodyPr>
          <a:lstStyle>
            <a:lvl1pPr marL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313231"/>
                </a:solidFill>
                <a:latin typeface="+mj-lt"/>
                <a:ea typeface="+mj-ea"/>
                <a:cs typeface="H Futura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331" y="3414714"/>
            <a:ext cx="10363200" cy="1500187"/>
          </a:xfrm>
        </p:spPr>
        <p:txBody>
          <a:bodyPr/>
          <a:lstStyle>
            <a:lvl1pPr marL="0" indent="0">
              <a:buNone/>
              <a:defRPr sz="2000">
                <a:solidFill>
                  <a:srgbClr val="31323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42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logo_powerpoin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4700" y="6215064"/>
            <a:ext cx="213571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1487A-5C5C-42C7-9E82-EFB34537B67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C50A0-547D-4F5A-8C88-6E65D86D117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97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7968"/>
            <a:ext cx="9550400" cy="771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73100" y="1200154"/>
            <a:ext cx="10972800" cy="4972051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E18B4-4092-4217-9240-C2154C0E39D5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19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1200150"/>
            <a:ext cx="5384800" cy="4972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1100" y="1200150"/>
            <a:ext cx="5384800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37782" y="6573987"/>
            <a:ext cx="647700" cy="182562"/>
          </a:xfr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E1AADFE1-86D2-4EBA-B670-813D82396349}" type="slidenum">
              <a:rPr smtClean="0"/>
              <a:pPr>
                <a:defRPr/>
              </a:pPr>
              <a:t>‹#›</a:t>
            </a:fld>
            <a:endParaRPr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280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358" y="431040"/>
            <a:ext cx="10738577" cy="496060"/>
          </a:xfr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marL="0" lvl="0" algn="l" defTabSz="45720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143000"/>
            <a:ext cx="107696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7550" y="6378575"/>
            <a:ext cx="9222316" cy="205062"/>
          </a:xfrm>
        </p:spPr>
        <p:txBody>
          <a:bodyPr vert="horz" lIns="91440" tIns="45720" rIns="91440" bIns="45720" rtlCol="0" anchor="ctr">
            <a:noAutofit/>
          </a:bodyPr>
          <a:lstStyle>
            <a:lvl1pPr marL="173038" indent="-173038">
              <a:buNone/>
              <a:defRPr lang="en-US" sz="900" b="0" dirty="0" smtClean="0">
                <a:solidFill>
                  <a:srgbClr val="313231"/>
                </a:solidFill>
                <a:latin typeface="Arial"/>
                <a:cs typeface="Arial"/>
              </a:defRPr>
            </a:lvl1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7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723900" y="933450"/>
            <a:ext cx="10568517" cy="0"/>
          </a:xfrm>
          <a:prstGeom prst="line">
            <a:avLst/>
          </a:prstGeom>
          <a:ln w="6350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723901" y="431801"/>
            <a:ext cx="10505017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3900" y="1371601"/>
            <a:ext cx="903605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567" y="6356351"/>
            <a:ext cx="2448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950" b="0" kern="1200">
                <a:solidFill>
                  <a:srgbClr val="404040">
                    <a:lumMod val="65000"/>
                    <a:lumOff val="35000"/>
                  </a:srgbClr>
                </a:solidFill>
                <a:latin typeface="+mj-lt"/>
                <a:ea typeface="+mj-ea"/>
                <a:cs typeface="H Futura Heavy"/>
              </a:defRPr>
            </a:lvl1pPr>
          </a:lstStyle>
          <a:p>
            <a:pPr>
              <a:defRPr/>
            </a:pPr>
            <a:fld id="{4AD82748-072B-4580-9A43-A050612A5D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6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200" kern="1200" dirty="0">
          <a:solidFill>
            <a:srgbClr val="31323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313231"/>
          </a:solidFill>
          <a:latin typeface="Arial" charset="0"/>
          <a:ea typeface="ＭＳ Ｐゴシック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313231"/>
          </a:solidFill>
          <a:latin typeface="Arial" charset="0"/>
          <a:ea typeface="ＭＳ Ｐゴシック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313231"/>
          </a:solidFill>
          <a:latin typeface="Arial" charset="0"/>
          <a:ea typeface="ＭＳ Ｐゴシック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313231"/>
          </a:solidFill>
          <a:latin typeface="Arial" charset="0"/>
          <a:ea typeface="ＭＳ Ｐゴシック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rgbClr val="31323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rgbClr val="31323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rgbClr val="31323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200">
          <a:solidFill>
            <a:srgbClr val="31323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lnSpc>
          <a:spcPts val="2000"/>
        </a:lnSpc>
        <a:spcBef>
          <a:spcPts val="1600"/>
        </a:spcBef>
        <a:spcAft>
          <a:spcPct val="0"/>
        </a:spcAft>
        <a:defRPr lang="en-US" kern="1200" dirty="0">
          <a:solidFill>
            <a:srgbClr val="313231"/>
          </a:solidFill>
          <a:latin typeface="Arial"/>
          <a:ea typeface="ＭＳ Ｐゴシック" charset="0"/>
          <a:cs typeface="Arial"/>
        </a:defRPr>
      </a:lvl1pPr>
      <a:lvl2pPr marL="127000" indent="-127000" algn="l" defTabSz="457200" rtl="0" eaLnBrk="0" fontAlgn="base" hangingPunct="0">
        <a:spcBef>
          <a:spcPts val="1200"/>
        </a:spcBef>
        <a:spcAft>
          <a:spcPct val="0"/>
        </a:spcAft>
        <a:buFont typeface="Arial" charset="0"/>
        <a:buChar char="•"/>
        <a:defRPr lang="en-US" kern="1200" dirty="0">
          <a:solidFill>
            <a:srgbClr val="313231"/>
          </a:solidFill>
          <a:latin typeface="Arial"/>
          <a:ea typeface="ＭＳ Ｐゴシック" charset="0"/>
          <a:cs typeface="Arial"/>
        </a:defRPr>
      </a:lvl2pPr>
      <a:lvl3pPr marL="354013" indent="-227013" algn="l" defTabSz="457200" rtl="0" eaLnBrk="0" fontAlgn="base" hangingPunct="0">
        <a:spcBef>
          <a:spcPts val="600"/>
        </a:spcBef>
        <a:spcAft>
          <a:spcPct val="0"/>
        </a:spcAft>
        <a:buFont typeface="Lucida Grande"/>
        <a:buChar char="—"/>
        <a:defRPr lang="en-US" kern="1200" dirty="0">
          <a:solidFill>
            <a:srgbClr val="313231"/>
          </a:solidFill>
          <a:latin typeface="Arial"/>
          <a:ea typeface="ＭＳ Ｐゴシック" charset="0"/>
          <a:cs typeface="Arial"/>
        </a:defRPr>
      </a:lvl3pPr>
      <a:lvl4pPr marL="534988" indent="-180975" algn="l" defTabSz="457200" rtl="0" eaLnBrk="0" fontAlgn="base" hangingPunct="0">
        <a:spcBef>
          <a:spcPts val="300"/>
        </a:spcBef>
        <a:spcAft>
          <a:spcPct val="0"/>
        </a:spcAft>
        <a:buFont typeface="Arial" charset="0"/>
        <a:buChar char="–"/>
        <a:defRPr lang="en-US" sz="1600" kern="1200" dirty="0">
          <a:solidFill>
            <a:srgbClr val="313231"/>
          </a:solidFill>
          <a:latin typeface="Arial"/>
          <a:ea typeface="ＭＳ Ｐゴシック" charset="0"/>
          <a:cs typeface="Arial"/>
        </a:defRPr>
      </a:lvl4pPr>
      <a:lvl5pPr marL="787400" indent="-228600" algn="l" defTabSz="457200" rtl="0" eaLnBrk="0" fontAlgn="base" hangingPunct="0">
        <a:spcBef>
          <a:spcPts val="300"/>
        </a:spcBef>
        <a:spcAft>
          <a:spcPct val="0"/>
        </a:spcAft>
        <a:buFont typeface="Arial" charset="0"/>
        <a:buChar char="»"/>
        <a:defRPr lang="en-US" sz="1600" kern="1200" dirty="0">
          <a:solidFill>
            <a:srgbClr val="31323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tiff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065D5F19-468F-4150-9718-B2CB3C788A58}"/>
              </a:ext>
            </a:extLst>
          </p:cNvPr>
          <p:cNvSpPr/>
          <p:nvPr/>
        </p:nvSpPr>
        <p:spPr>
          <a:xfrm>
            <a:off x="8809102" y="2761618"/>
            <a:ext cx="2811416" cy="2940831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78BD12-1F0B-614A-B010-BAB279B54204}"/>
              </a:ext>
            </a:extLst>
          </p:cNvPr>
          <p:cNvSpPr/>
          <p:nvPr/>
        </p:nvSpPr>
        <p:spPr>
          <a:xfrm>
            <a:off x="8459370" y="4437527"/>
            <a:ext cx="3161148" cy="1324192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6302EF5-C948-46C4-BF06-1583DA7DF07C}"/>
              </a:ext>
            </a:extLst>
          </p:cNvPr>
          <p:cNvSpPr/>
          <p:nvPr/>
        </p:nvSpPr>
        <p:spPr>
          <a:xfrm>
            <a:off x="1603717" y="1250517"/>
            <a:ext cx="6855653" cy="5105834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102564E-E5BD-4F29-B51D-922A4285184D}"/>
              </a:ext>
            </a:extLst>
          </p:cNvPr>
          <p:cNvSpPr txBox="1"/>
          <p:nvPr/>
        </p:nvSpPr>
        <p:spPr>
          <a:xfrm>
            <a:off x="8809103" y="2795306"/>
            <a:ext cx="2811415" cy="78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Reporting/Analytics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1C379-1DCF-45C5-BAB4-3877BC9F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189" y="431040"/>
            <a:ext cx="10504988" cy="569006"/>
          </a:xfrm>
        </p:spPr>
        <p:txBody>
          <a:bodyPr/>
          <a:lstStyle/>
          <a:p>
            <a:r>
              <a:rPr lang="en-US" b="1" dirty="0"/>
              <a:t>Team B Recommended High-Level Technology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1024-7B29-4B70-927D-8EE5D622B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46F10-9322-4150-B64D-141386CBCC15}" type="slidenum">
              <a:rPr kumimoji="0" lang="en-US" sz="950" b="0" i="0" u="none" strike="noStrike" kern="1200" cap="none" spc="0" normalizeH="0" baseline="0" noProof="0">
                <a:ln>
                  <a:noFill/>
                </a:ln>
                <a:solidFill>
                  <a:srgbClr val="40404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j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50" b="0" i="0" u="none" strike="noStrike" kern="1200" cap="none" spc="0" normalizeH="0" baseline="0" noProof="0" dirty="0">
              <a:ln>
                <a:noFill/>
              </a:ln>
              <a:solidFill>
                <a:srgbClr val="40404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+mj-ea"/>
            </a:endParaRPr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7EA60EF2-90C6-492B-AD4F-EF5C88584B9D}"/>
              </a:ext>
            </a:extLst>
          </p:cNvPr>
          <p:cNvGrpSpPr/>
          <p:nvPr/>
        </p:nvGrpSpPr>
        <p:grpSpPr>
          <a:xfrm>
            <a:off x="7144167" y="3166720"/>
            <a:ext cx="1020442" cy="805409"/>
            <a:chOff x="9281515" y="4083903"/>
            <a:chExt cx="1020442" cy="805409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791BDAE-7960-4116-AF4C-A64CADB05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995" y="4083903"/>
              <a:ext cx="565483" cy="622031"/>
            </a:xfrm>
            <a:prstGeom prst="rect">
              <a:avLst/>
            </a:prstGeom>
          </p:spPr>
        </p:pic>
        <p:sp>
          <p:nvSpPr>
            <p:cNvPr id="88" name="TextBox 399">
              <a:extLst>
                <a:ext uri="{FF2B5EF4-FFF2-40B4-BE49-F238E27FC236}">
                  <a16:creationId xmlns:a16="http://schemas.microsoft.com/office/drawing/2014/main" id="{3AC4A154-C250-4D4A-B5E7-8F528BA04877}"/>
                </a:ext>
              </a:extLst>
            </p:cNvPr>
            <p:cNvSpPr txBox="1"/>
            <p:nvPr/>
          </p:nvSpPr>
          <p:spPr>
            <a:xfrm>
              <a:off x="9281515" y="4733680"/>
              <a:ext cx="102044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Redshift-MPP Database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CC75A1-7B75-4052-AF98-55D566D38D3D}"/>
              </a:ext>
            </a:extLst>
          </p:cNvPr>
          <p:cNvGrpSpPr/>
          <p:nvPr/>
        </p:nvGrpSpPr>
        <p:grpSpPr>
          <a:xfrm>
            <a:off x="3320528" y="3224537"/>
            <a:ext cx="1767825" cy="1639280"/>
            <a:chOff x="3320528" y="3224537"/>
            <a:chExt cx="1767825" cy="1639280"/>
          </a:xfrm>
        </p:grpSpPr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21E02A0C-EBA7-47D8-AD78-9FDC759A3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004" y="3476483"/>
              <a:ext cx="337310" cy="367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10068D6-1A6C-4986-A161-F7E42EDCC8E3}"/>
                </a:ext>
              </a:extLst>
            </p:cNvPr>
            <p:cNvGrpSpPr/>
            <p:nvPr/>
          </p:nvGrpSpPr>
          <p:grpSpPr>
            <a:xfrm>
              <a:off x="3655960" y="3224537"/>
              <a:ext cx="668581" cy="865835"/>
              <a:chOff x="4811841" y="3335155"/>
              <a:chExt cx="550891" cy="713423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AABF9E0-EFD1-4186-8618-E937434E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6057" y="3335155"/>
                <a:ext cx="486675" cy="498800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C2D0047-2E9A-45DB-8E19-A91200EDA33B}"/>
                  </a:ext>
                </a:extLst>
              </p:cNvPr>
              <p:cNvSpPr txBox="1"/>
              <p:nvPr/>
            </p:nvSpPr>
            <p:spPr>
              <a:xfrm>
                <a:off x="4811841" y="3845699"/>
                <a:ext cx="544445" cy="202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b="1" dirty="0">
                    <a:solidFill>
                      <a:srgbClr val="000000"/>
                    </a:solidFill>
                    <a:latin typeface="Arial"/>
                  </a:rPr>
                  <a:t>S3</a:t>
                </a: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-SOR</a:t>
                </a:r>
              </a:p>
            </p:txBody>
          </p:sp>
        </p:grp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1598E86F-B8D3-4475-A192-5057214B9043}"/>
                </a:ext>
              </a:extLst>
            </p:cNvPr>
            <p:cNvSpPr txBox="1"/>
            <p:nvPr/>
          </p:nvSpPr>
          <p:spPr>
            <a:xfrm>
              <a:off x="3320528" y="4094376"/>
              <a:ext cx="14173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Row Level data (Encrypted) – No  end user access at this level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4EBC328-8AAE-4EF8-80E4-B0EE4E9DAB8A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flipV="1">
              <a:off x="4324542" y="3520908"/>
              <a:ext cx="763811" cy="63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20E9551-9CEB-423E-8308-06687D0DB761}"/>
              </a:ext>
            </a:extLst>
          </p:cNvPr>
          <p:cNvCxnSpPr>
            <a:cxnSpLocks/>
            <a:stCxn id="85" idx="3"/>
            <a:endCxn id="87" idx="1"/>
          </p:cNvCxnSpPr>
          <p:nvPr/>
        </p:nvCxnSpPr>
        <p:spPr>
          <a:xfrm>
            <a:off x="6721966" y="3466602"/>
            <a:ext cx="649681" cy="11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429F06ED-C52B-4D12-8114-D750D07FB53D}"/>
              </a:ext>
            </a:extLst>
          </p:cNvPr>
          <p:cNvGrpSpPr/>
          <p:nvPr/>
        </p:nvGrpSpPr>
        <p:grpSpPr>
          <a:xfrm>
            <a:off x="5874000" y="3163921"/>
            <a:ext cx="1193427" cy="1767251"/>
            <a:chOff x="7635155" y="3327371"/>
            <a:chExt cx="1193427" cy="176725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63F1651-D42F-48CE-89DF-911CBEA7EDD4}"/>
                </a:ext>
              </a:extLst>
            </p:cNvPr>
            <p:cNvGrpSpPr/>
            <p:nvPr/>
          </p:nvGrpSpPr>
          <p:grpSpPr>
            <a:xfrm>
              <a:off x="7831609" y="3327371"/>
              <a:ext cx="716863" cy="863777"/>
              <a:chOff x="4825899" y="3335155"/>
              <a:chExt cx="590673" cy="711727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94D50B85-F10F-49BD-AC6D-67E438977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6057" y="3335155"/>
                <a:ext cx="486675" cy="498800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5D6A2F7-EF3E-482D-87D2-EC8B78795D60}"/>
                  </a:ext>
                </a:extLst>
              </p:cNvPr>
              <p:cNvSpPr txBox="1"/>
              <p:nvPr/>
            </p:nvSpPr>
            <p:spPr>
              <a:xfrm>
                <a:off x="4825899" y="3844003"/>
                <a:ext cx="590673" cy="202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b="1" dirty="0">
                    <a:solidFill>
                      <a:srgbClr val="000000"/>
                    </a:solidFill>
                    <a:latin typeface="Arial"/>
                  </a:rPr>
                  <a:t>S3</a:t>
                </a: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</a:t>
                </a:r>
                <a:r>
                  <a:rPr kumimoji="0" lang="en-U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SOTe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A98EDD7-9BAC-4B20-B856-2820A2749CA0}"/>
                </a:ext>
              </a:extLst>
            </p:cNvPr>
            <p:cNvSpPr txBox="1"/>
            <p:nvPr/>
          </p:nvSpPr>
          <p:spPr>
            <a:xfrm>
              <a:off x="7635155" y="4155903"/>
              <a:ext cx="119342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Aggregated data – dimensionally </a:t>
              </a: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m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odeled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with predictive labels</a:t>
              </a: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F5A897C-1A9E-4545-AF30-8567B82BED89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>
            <a:off x="1354694" y="2040155"/>
            <a:ext cx="2379202" cy="1487063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7260C94-DB3E-4365-8775-A41401E770A3}"/>
              </a:ext>
            </a:extLst>
          </p:cNvPr>
          <p:cNvCxnSpPr>
            <a:cxnSpLocks/>
            <a:stCxn id="87" idx="3"/>
            <a:endCxn id="19" idx="1"/>
          </p:cNvCxnSpPr>
          <p:nvPr/>
        </p:nvCxnSpPr>
        <p:spPr>
          <a:xfrm>
            <a:off x="7937130" y="3477736"/>
            <a:ext cx="1551638" cy="76346"/>
          </a:xfrm>
          <a:prstGeom prst="line">
            <a:avLst/>
          </a:prstGeom>
          <a:ln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CE58DEE1-FC72-4E3A-B7BE-FAAF0F919E38}"/>
              </a:ext>
            </a:extLst>
          </p:cNvPr>
          <p:cNvSpPr/>
          <p:nvPr/>
        </p:nvSpPr>
        <p:spPr>
          <a:xfrm>
            <a:off x="293990" y="1660679"/>
            <a:ext cx="1060704" cy="758952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71414B-3502-4844-8BAA-84354CF282DF}"/>
              </a:ext>
            </a:extLst>
          </p:cNvPr>
          <p:cNvGrpSpPr/>
          <p:nvPr/>
        </p:nvGrpSpPr>
        <p:grpSpPr>
          <a:xfrm>
            <a:off x="3142661" y="1517266"/>
            <a:ext cx="3777763" cy="2514778"/>
            <a:chOff x="3044977" y="1099158"/>
            <a:chExt cx="3777763" cy="251477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0C880A-52E2-435C-9131-C727CC8DEB68}"/>
                </a:ext>
              </a:extLst>
            </p:cNvPr>
            <p:cNvGrpSpPr/>
            <p:nvPr/>
          </p:nvGrpSpPr>
          <p:grpSpPr>
            <a:xfrm>
              <a:off x="4851797" y="2779892"/>
              <a:ext cx="731520" cy="834044"/>
              <a:chOff x="4582104" y="4404374"/>
              <a:chExt cx="731520" cy="834044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EA34D69-87C6-4D40-893D-06E74BE01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2836" y="4404374"/>
                <a:ext cx="530056" cy="636067"/>
              </a:xfrm>
              <a:prstGeom prst="rect">
                <a:avLst/>
              </a:prstGeom>
            </p:spPr>
          </p:pic>
          <p:sp>
            <p:nvSpPr>
              <p:cNvPr id="77" name="TextBox 229">
                <a:extLst>
                  <a:ext uri="{FF2B5EF4-FFF2-40B4-BE49-F238E27FC236}">
                    <a16:creationId xmlns:a16="http://schemas.microsoft.com/office/drawing/2014/main" id="{587A35F0-70CE-4FA5-97D9-1D50F77A9CAD}"/>
                  </a:ext>
                </a:extLst>
              </p:cNvPr>
              <p:cNvSpPr txBox="1"/>
              <p:nvPr/>
            </p:nvSpPr>
            <p:spPr>
              <a:xfrm>
                <a:off x="4582104" y="5082786"/>
                <a:ext cx="731520" cy="155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EMR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595F23-7B66-4A56-BE84-F8E6E36F2429}"/>
                </a:ext>
              </a:extLst>
            </p:cNvPr>
            <p:cNvSpPr txBox="1"/>
            <p:nvPr/>
          </p:nvSpPr>
          <p:spPr>
            <a:xfrm>
              <a:off x="3044977" y="1099158"/>
              <a:ext cx="3777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Datastore, ETL, </a:t>
              </a:r>
              <a:r>
                <a:rPr lang="en-US" dirty="0">
                  <a:solidFill>
                    <a:srgbClr val="FF6600"/>
                  </a:solidFill>
                  <a:latin typeface="Arial"/>
                </a:rPr>
                <a:t>ML, Warehouse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AF567AE-C80F-46B0-9AF2-A2EC37A423A1}"/>
              </a:ext>
            </a:extLst>
          </p:cNvPr>
          <p:cNvSpPr txBox="1"/>
          <p:nvPr/>
        </p:nvSpPr>
        <p:spPr>
          <a:xfrm>
            <a:off x="683383" y="6476722"/>
            <a:ext cx="818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Note: Detailed architecture including subnets, NAT gateways, security, etc. in later diagram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FCA693B-2E3C-4186-9B8B-23CEC8B2EF66}"/>
              </a:ext>
            </a:extLst>
          </p:cNvPr>
          <p:cNvCxnSpPr>
            <a:cxnSpLocks/>
          </p:cNvCxnSpPr>
          <p:nvPr/>
        </p:nvCxnSpPr>
        <p:spPr>
          <a:xfrm flipV="1">
            <a:off x="5600684" y="3506678"/>
            <a:ext cx="592382" cy="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E5431C2D-7F77-4B53-A21B-CF557C744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59" y="982357"/>
            <a:ext cx="731520" cy="477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9429206-DEFF-8846-83E6-737A2AD32CB9}"/>
              </a:ext>
            </a:extLst>
          </p:cNvPr>
          <p:cNvSpPr txBox="1"/>
          <p:nvPr/>
        </p:nvSpPr>
        <p:spPr>
          <a:xfrm>
            <a:off x="4598796" y="4107553"/>
            <a:ext cx="1239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ETL with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PySpark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F7E78A-BB6C-ED4B-84F5-61A1347B7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8768" y="3224537"/>
            <a:ext cx="1605905" cy="65909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150208F-C5C6-544F-8035-481C126FE3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66" y="2040155"/>
            <a:ext cx="544780" cy="653736"/>
          </a:xfrm>
          <a:prstGeom prst="rect">
            <a:avLst/>
          </a:prstGeom>
        </p:spPr>
      </p:pic>
      <p:sp>
        <p:nvSpPr>
          <p:cNvPr id="75" name="TextBox 229">
            <a:extLst>
              <a:ext uri="{FF2B5EF4-FFF2-40B4-BE49-F238E27FC236}">
                <a16:creationId xmlns:a16="http://schemas.microsoft.com/office/drawing/2014/main" id="{847A8D7F-C8BB-294D-A727-4A96EE9173DD}"/>
              </a:ext>
            </a:extLst>
          </p:cNvPr>
          <p:cNvSpPr txBox="1"/>
          <p:nvPr/>
        </p:nvSpPr>
        <p:spPr>
          <a:xfrm>
            <a:off x="6659380" y="2065687"/>
            <a:ext cx="1271880" cy="14563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pipeline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74BA437-5CB9-E943-8E03-7EBD04BC8E5E}"/>
              </a:ext>
            </a:extLst>
          </p:cNvPr>
          <p:cNvSpPr/>
          <p:nvPr/>
        </p:nvSpPr>
        <p:spPr>
          <a:xfrm rot="5400000">
            <a:off x="6306057" y="1557121"/>
            <a:ext cx="413368" cy="28487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349F41-50C6-F349-BD67-EE5DE2A033AB}"/>
              </a:ext>
            </a:extLst>
          </p:cNvPr>
          <p:cNvSpPr txBox="1"/>
          <p:nvPr/>
        </p:nvSpPr>
        <p:spPr>
          <a:xfrm>
            <a:off x="6629449" y="2258536"/>
            <a:ext cx="1417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Schedule ETL and SQL jobs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7B6C4D8-8418-7441-834D-ADF549319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54" y="3365772"/>
            <a:ext cx="544781" cy="653737"/>
          </a:xfrm>
          <a:prstGeom prst="rect">
            <a:avLst/>
          </a:prstGeom>
        </p:spPr>
      </p:pic>
      <p:sp>
        <p:nvSpPr>
          <p:cNvPr id="89" name="TextBox 229">
            <a:extLst>
              <a:ext uri="{FF2B5EF4-FFF2-40B4-BE49-F238E27FC236}">
                <a16:creationId xmlns:a16="http://schemas.microsoft.com/office/drawing/2014/main" id="{9B8A38BC-DF8D-E14C-90B9-65007D8C53E6}"/>
              </a:ext>
            </a:extLst>
          </p:cNvPr>
          <p:cNvSpPr txBox="1"/>
          <p:nvPr/>
        </p:nvSpPr>
        <p:spPr>
          <a:xfrm>
            <a:off x="1902084" y="4139595"/>
            <a:ext cx="73152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AF9FD6-943F-BE49-A0C0-3F2753753A77}"/>
              </a:ext>
            </a:extLst>
          </p:cNvPr>
          <p:cNvSpPr txBox="1"/>
          <p:nvPr/>
        </p:nvSpPr>
        <p:spPr>
          <a:xfrm>
            <a:off x="1559153" y="4319591"/>
            <a:ext cx="14173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Service account for access-developer entry 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Left Brace 92">
            <a:extLst>
              <a:ext uri="{FF2B5EF4-FFF2-40B4-BE49-F238E27FC236}">
                <a16:creationId xmlns:a16="http://schemas.microsoft.com/office/drawing/2014/main" id="{48EDD573-67D5-354B-91C2-5CB893830439}"/>
              </a:ext>
            </a:extLst>
          </p:cNvPr>
          <p:cNvSpPr/>
          <p:nvPr/>
        </p:nvSpPr>
        <p:spPr>
          <a:xfrm>
            <a:off x="2729327" y="2006969"/>
            <a:ext cx="413368" cy="41344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98C7A5-4ABA-E54A-BE76-270E288FFA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6878" y="5014847"/>
            <a:ext cx="880866" cy="440433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88601A8-08E1-5443-BE18-6E3BDD60FBB8}"/>
              </a:ext>
            </a:extLst>
          </p:cNvPr>
          <p:cNvSpPr txBox="1"/>
          <p:nvPr/>
        </p:nvSpPr>
        <p:spPr>
          <a:xfrm>
            <a:off x="6945697" y="4099767"/>
            <a:ext cx="14173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Warehouse for aggregated data analysis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754A585-565A-A44C-AF6C-B51D160F9748}"/>
              </a:ext>
            </a:extLst>
          </p:cNvPr>
          <p:cNvSpPr txBox="1"/>
          <p:nvPr/>
        </p:nvSpPr>
        <p:spPr>
          <a:xfrm>
            <a:off x="9642966" y="3945134"/>
            <a:ext cx="1417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Online Dashboard Reporting</a:t>
            </a:r>
          </a:p>
        </p:txBody>
      </p:sp>
      <p:sp>
        <p:nvSpPr>
          <p:cNvPr id="101" name="TextBox 229">
            <a:extLst>
              <a:ext uri="{FF2B5EF4-FFF2-40B4-BE49-F238E27FC236}">
                <a16:creationId xmlns:a16="http://schemas.microsoft.com/office/drawing/2014/main" id="{1583F376-67DA-3744-8F92-8B0F31F3821F}"/>
              </a:ext>
            </a:extLst>
          </p:cNvPr>
          <p:cNvSpPr txBox="1"/>
          <p:nvPr/>
        </p:nvSpPr>
        <p:spPr>
          <a:xfrm>
            <a:off x="5472332" y="5606087"/>
            <a:ext cx="73152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err="1">
                <a:solidFill>
                  <a:srgbClr val="000000"/>
                </a:solidFill>
                <a:latin typeface="Arial"/>
              </a:rPr>
              <a:t>SageMaker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1C6DD81-B0CE-6740-9B15-6D2BDAE8C80E}"/>
              </a:ext>
            </a:extLst>
          </p:cNvPr>
          <p:cNvSpPr txBox="1"/>
          <p:nvPr/>
        </p:nvSpPr>
        <p:spPr>
          <a:xfrm>
            <a:off x="5145807" y="5763815"/>
            <a:ext cx="1417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Predictive analytics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A15B6C7-9BAA-9845-9E3D-4271477D0889}"/>
              </a:ext>
            </a:extLst>
          </p:cNvPr>
          <p:cNvCxnSpPr>
            <a:cxnSpLocks/>
            <a:stCxn id="24" idx="0"/>
            <a:endCxn id="85" idx="1"/>
          </p:cNvCxnSpPr>
          <p:nvPr/>
        </p:nvCxnSpPr>
        <p:spPr>
          <a:xfrm flipV="1">
            <a:off x="5867311" y="3466602"/>
            <a:ext cx="264017" cy="154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FEBE3735-48CB-1F44-B3FD-16165497C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64" y="4607549"/>
            <a:ext cx="543292" cy="540096"/>
          </a:xfrm>
          <a:prstGeom prst="rect">
            <a:avLst/>
          </a:prstGeom>
        </p:spPr>
      </p:pic>
      <p:sp>
        <p:nvSpPr>
          <p:cNvPr id="107" name="TextBox 229">
            <a:extLst>
              <a:ext uri="{FF2B5EF4-FFF2-40B4-BE49-F238E27FC236}">
                <a16:creationId xmlns:a16="http://schemas.microsoft.com/office/drawing/2014/main" id="{7E9F3CE7-440F-0245-BD42-7E0DCF5B907D}"/>
              </a:ext>
            </a:extLst>
          </p:cNvPr>
          <p:cNvSpPr txBox="1"/>
          <p:nvPr/>
        </p:nvSpPr>
        <p:spPr>
          <a:xfrm>
            <a:off x="9849050" y="5177479"/>
            <a:ext cx="73152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000000"/>
                </a:solidFill>
                <a:latin typeface="Arial"/>
              </a:rPr>
              <a:t>Athena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7D22EB5-3305-6240-8FA2-B7A8B7E36B6A}"/>
              </a:ext>
            </a:extLst>
          </p:cNvPr>
          <p:cNvSpPr txBox="1"/>
          <p:nvPr/>
        </p:nvSpPr>
        <p:spPr>
          <a:xfrm>
            <a:off x="9583029" y="5316722"/>
            <a:ext cx="1417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 Hoc Querying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46D94CD-8B9B-9740-99BE-C131F3020345}"/>
              </a:ext>
            </a:extLst>
          </p:cNvPr>
          <p:cNvCxnSpPr>
            <a:endCxn id="105" idx="1"/>
          </p:cNvCxnSpPr>
          <p:nvPr/>
        </p:nvCxnSpPr>
        <p:spPr>
          <a:xfrm>
            <a:off x="6770514" y="3490881"/>
            <a:ext cx="3172650" cy="1386716"/>
          </a:xfrm>
          <a:prstGeom prst="bentConnector3">
            <a:avLst>
              <a:gd name="adj1" fmla="val 965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267DAB92-9C4A-E143-A6CF-6EDDA53D2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914" y="4909969"/>
            <a:ext cx="590647" cy="605361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F34B54DC-9CA6-4343-9F24-69743A4D3AF3}"/>
              </a:ext>
            </a:extLst>
          </p:cNvPr>
          <p:cNvSpPr txBox="1"/>
          <p:nvPr/>
        </p:nvSpPr>
        <p:spPr>
          <a:xfrm>
            <a:off x="3458881" y="5529583"/>
            <a:ext cx="15888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000000"/>
                </a:solidFill>
                <a:latin typeface="Arial"/>
              </a:rPr>
              <a:t>S3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-Train, Test, Validate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9863773-AE0B-B547-A7EF-525582A1B663}"/>
              </a:ext>
            </a:extLst>
          </p:cNvPr>
          <p:cNvSpPr txBox="1"/>
          <p:nvPr/>
        </p:nvSpPr>
        <p:spPr>
          <a:xfrm>
            <a:off x="3544635" y="5710532"/>
            <a:ext cx="1417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modeled for predictive analytics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3920E07-A167-614C-9DF6-5262B4C46FE3}"/>
              </a:ext>
            </a:extLst>
          </p:cNvPr>
          <p:cNvCxnSpPr>
            <a:cxnSpLocks/>
            <a:stCxn id="71" idx="1"/>
            <a:endCxn id="115" idx="3"/>
          </p:cNvCxnSpPr>
          <p:nvPr/>
        </p:nvCxnSpPr>
        <p:spPr>
          <a:xfrm flipH="1">
            <a:off x="4580561" y="3516034"/>
            <a:ext cx="469652" cy="1696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C56DDA6-54CB-FA47-8D6A-8F344986CEFC}"/>
              </a:ext>
            </a:extLst>
          </p:cNvPr>
          <p:cNvSpPr txBox="1"/>
          <p:nvPr/>
        </p:nvSpPr>
        <p:spPr>
          <a:xfrm>
            <a:off x="1455039" y="6025508"/>
            <a:ext cx="894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VPC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E25D3C-1785-614E-9FE1-B160C9742994}"/>
              </a:ext>
            </a:extLst>
          </p:cNvPr>
          <p:cNvCxnSpPr>
            <a:cxnSpLocks/>
          </p:cNvCxnSpPr>
          <p:nvPr/>
        </p:nvCxnSpPr>
        <p:spPr>
          <a:xfrm>
            <a:off x="4580561" y="5212650"/>
            <a:ext cx="8463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170715"/>
      </p:ext>
    </p:extLst>
  </p:cSld>
  <p:clrMapOvr>
    <a:masterClrMapping/>
  </p:clrMapOvr>
</p:sld>
</file>

<file path=ppt/theme/theme1.xml><?xml version="1.0" encoding="utf-8"?>
<a:theme xmlns:a="http://schemas.openxmlformats.org/drawingml/2006/main" name="Silver_Template[1]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107</Words>
  <Application>Microsoft Macintosh PowerPoint</Application>
  <PresentationFormat>Widescreen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ＭＳ Ｐゴシック</vt:lpstr>
      <vt:lpstr>ＭＳ Ｐゴシック</vt:lpstr>
      <vt:lpstr>Arial</vt:lpstr>
      <vt:lpstr>Calibri</vt:lpstr>
      <vt:lpstr>H Futura Heavy</vt:lpstr>
      <vt:lpstr>Lucida Grande</vt:lpstr>
      <vt:lpstr>Silver_Template[1]</vt:lpstr>
      <vt:lpstr>Team B Recommended High-Level Technology Architecture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State Technology Architecture</dc:title>
  <dc:creator>Scott Trudeau</dc:creator>
  <cp:lastModifiedBy>Wonchung, Sung (ETW)</cp:lastModifiedBy>
  <cp:revision>15</cp:revision>
  <dcterms:created xsi:type="dcterms:W3CDTF">2017-09-08T19:16:05Z</dcterms:created>
  <dcterms:modified xsi:type="dcterms:W3CDTF">2018-06-28T16:48:09Z</dcterms:modified>
</cp:coreProperties>
</file>